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7" r:id="rId16"/>
    <p:sldId id="270" r:id="rId17"/>
    <p:sldId id="278" r:id="rId18"/>
    <p:sldId id="273" r:id="rId19"/>
    <p:sldId id="280" r:id="rId20"/>
    <p:sldId id="281" r:id="rId21"/>
    <p:sldId id="274" r:id="rId22"/>
    <p:sldId id="275" r:id="rId23"/>
    <p:sldId id="276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1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752FA7-5113-4288-A8FA-92D189773719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2213431E-C658-443D-BBD5-03F4E16DF985}">
      <dgm:prSet phldrT="[Text]"/>
      <dgm:spPr/>
      <dgm:t>
        <a:bodyPr/>
        <a:lstStyle/>
        <a:p>
          <a:r>
            <a:rPr lang="en-US" dirty="0" smtClean="0"/>
            <a:t>Modeled </a:t>
          </a:r>
          <a:endParaRPr lang="en-US" dirty="0"/>
        </a:p>
      </dgm:t>
    </dgm:pt>
    <dgm:pt modelId="{96EB7E9C-15DD-4D79-9D7B-D2CF566393A9}" type="parTrans" cxnId="{FB97E36B-F8D2-4F46-983C-F74CB320EE8A}">
      <dgm:prSet/>
      <dgm:spPr/>
      <dgm:t>
        <a:bodyPr/>
        <a:lstStyle/>
        <a:p>
          <a:endParaRPr lang="en-US"/>
        </a:p>
      </dgm:t>
    </dgm:pt>
    <dgm:pt modelId="{2772AB08-6AFB-41F6-A98A-C2055C003A12}" type="sibTrans" cxnId="{FB97E36B-F8D2-4F46-983C-F74CB320EE8A}">
      <dgm:prSet/>
      <dgm:spPr/>
      <dgm:t>
        <a:bodyPr/>
        <a:lstStyle/>
        <a:p>
          <a:endParaRPr lang="en-US"/>
        </a:p>
      </dgm:t>
    </dgm:pt>
    <dgm:pt modelId="{9DC6CB67-1017-4891-853A-915093B5EFE2}">
      <dgm:prSet phldrT="[Text]"/>
      <dgm:spPr/>
      <dgm:t>
        <a:bodyPr/>
        <a:lstStyle/>
        <a:p>
          <a:r>
            <a:rPr lang="en-US" dirty="0" smtClean="0"/>
            <a:t>Shared</a:t>
          </a:r>
          <a:endParaRPr lang="en-US" dirty="0"/>
        </a:p>
      </dgm:t>
    </dgm:pt>
    <dgm:pt modelId="{B1D99983-1629-42DC-BE1D-5CF30B54BD78}" type="parTrans" cxnId="{ADB20FAE-BD09-4ABF-8DF7-6E471262A3B0}">
      <dgm:prSet/>
      <dgm:spPr/>
      <dgm:t>
        <a:bodyPr/>
        <a:lstStyle/>
        <a:p>
          <a:endParaRPr lang="en-US"/>
        </a:p>
      </dgm:t>
    </dgm:pt>
    <dgm:pt modelId="{73D06457-1B21-4ECA-83F9-A40661E40F5F}" type="sibTrans" cxnId="{ADB20FAE-BD09-4ABF-8DF7-6E471262A3B0}">
      <dgm:prSet/>
      <dgm:spPr/>
      <dgm:t>
        <a:bodyPr/>
        <a:lstStyle/>
        <a:p>
          <a:endParaRPr lang="en-US"/>
        </a:p>
      </dgm:t>
    </dgm:pt>
    <dgm:pt modelId="{0AD78BE2-4C31-4074-AB2D-CADF08EA45D7}">
      <dgm:prSet phldrT="[Text]"/>
      <dgm:spPr/>
      <dgm:t>
        <a:bodyPr/>
        <a:lstStyle/>
        <a:p>
          <a:r>
            <a:rPr lang="en-US" dirty="0" smtClean="0"/>
            <a:t>Guided</a:t>
          </a:r>
          <a:endParaRPr lang="en-US" dirty="0"/>
        </a:p>
      </dgm:t>
    </dgm:pt>
    <dgm:pt modelId="{FEE6160B-E793-49F9-ACD2-598F51A708D4}" type="parTrans" cxnId="{7A201AAD-4AE2-4BEB-911D-EF1CC6A05B56}">
      <dgm:prSet/>
      <dgm:spPr/>
      <dgm:t>
        <a:bodyPr/>
        <a:lstStyle/>
        <a:p>
          <a:endParaRPr lang="en-US"/>
        </a:p>
      </dgm:t>
    </dgm:pt>
    <dgm:pt modelId="{BEC5E50C-CD43-4591-809D-39AAE4EA2D68}" type="sibTrans" cxnId="{7A201AAD-4AE2-4BEB-911D-EF1CC6A05B56}">
      <dgm:prSet/>
      <dgm:spPr/>
      <dgm:t>
        <a:bodyPr/>
        <a:lstStyle/>
        <a:p>
          <a:endParaRPr lang="en-US"/>
        </a:p>
      </dgm:t>
    </dgm:pt>
    <dgm:pt modelId="{4B86B2F9-0462-44E0-9344-A98EE97380CB}">
      <dgm:prSet phldrT="[Text]"/>
      <dgm:spPr/>
      <dgm:t>
        <a:bodyPr/>
        <a:lstStyle/>
        <a:p>
          <a:r>
            <a:rPr lang="en-US" dirty="0" smtClean="0"/>
            <a:t>Independent</a:t>
          </a:r>
          <a:endParaRPr lang="en-US" dirty="0"/>
        </a:p>
      </dgm:t>
    </dgm:pt>
    <dgm:pt modelId="{5F111C17-69C8-468D-BC04-8109736A8E13}" type="parTrans" cxnId="{38E68C68-5222-4243-8DDE-E7F6214DB966}">
      <dgm:prSet/>
      <dgm:spPr/>
      <dgm:t>
        <a:bodyPr/>
        <a:lstStyle/>
        <a:p>
          <a:endParaRPr lang="en-US"/>
        </a:p>
      </dgm:t>
    </dgm:pt>
    <dgm:pt modelId="{BBAD7A84-8752-43A5-A191-C32778733360}" type="sibTrans" cxnId="{38E68C68-5222-4243-8DDE-E7F6214DB966}">
      <dgm:prSet/>
      <dgm:spPr/>
      <dgm:t>
        <a:bodyPr/>
        <a:lstStyle/>
        <a:p>
          <a:endParaRPr lang="en-US"/>
        </a:p>
      </dgm:t>
    </dgm:pt>
    <dgm:pt modelId="{E638B739-69D3-435B-983D-9D10C9CC9EDA}" type="pres">
      <dgm:prSet presAssocID="{36752FA7-5113-4288-A8FA-92D189773719}" presName="Name0" presStyleCnt="0">
        <dgm:presLayoutVars>
          <dgm:dir/>
          <dgm:animLvl val="lvl"/>
          <dgm:resizeHandles val="exact"/>
        </dgm:presLayoutVars>
      </dgm:prSet>
      <dgm:spPr/>
    </dgm:pt>
    <dgm:pt modelId="{7E39564E-0D8E-4BD4-9FB5-6BA4F3781C0A}" type="pres">
      <dgm:prSet presAssocID="{2213431E-C658-443D-BBD5-03F4E16DF985}" presName="Name8" presStyleCnt="0"/>
      <dgm:spPr/>
    </dgm:pt>
    <dgm:pt modelId="{93590791-9EAB-42A0-B309-F0CCB8C22EDA}" type="pres">
      <dgm:prSet presAssocID="{2213431E-C658-443D-BBD5-03F4E16DF985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30558F-9437-457D-A3C2-1FE5E05D55F1}" type="pres">
      <dgm:prSet presAssocID="{2213431E-C658-443D-BBD5-03F4E16DF98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94D734-5488-4B30-95D1-68E6B7551182}" type="pres">
      <dgm:prSet presAssocID="{9DC6CB67-1017-4891-853A-915093B5EFE2}" presName="Name8" presStyleCnt="0"/>
      <dgm:spPr/>
    </dgm:pt>
    <dgm:pt modelId="{41220D09-1B06-4C9D-898D-E473248C52A5}" type="pres">
      <dgm:prSet presAssocID="{9DC6CB67-1017-4891-853A-915093B5EFE2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AADC1E-5E3E-47D9-9AAD-45BEF21277C6}" type="pres">
      <dgm:prSet presAssocID="{9DC6CB67-1017-4891-853A-915093B5EFE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8AD50E-1217-4B6D-AA00-8A95F569A357}" type="pres">
      <dgm:prSet presAssocID="{0AD78BE2-4C31-4074-AB2D-CADF08EA45D7}" presName="Name8" presStyleCnt="0"/>
      <dgm:spPr/>
    </dgm:pt>
    <dgm:pt modelId="{16D8F83F-88C8-4D78-9293-B0CCA5525C6F}" type="pres">
      <dgm:prSet presAssocID="{0AD78BE2-4C31-4074-AB2D-CADF08EA45D7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19D763-2632-4AA8-A799-1F666A6F953B}" type="pres">
      <dgm:prSet presAssocID="{0AD78BE2-4C31-4074-AB2D-CADF08EA45D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235872-DC89-4365-859E-442E120FD8B5}" type="pres">
      <dgm:prSet presAssocID="{4B86B2F9-0462-44E0-9344-A98EE97380CB}" presName="Name8" presStyleCnt="0"/>
      <dgm:spPr/>
    </dgm:pt>
    <dgm:pt modelId="{0152FE3C-9AB6-49BD-B313-D878922FBA28}" type="pres">
      <dgm:prSet presAssocID="{4B86B2F9-0462-44E0-9344-A98EE97380CB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EBB67A-CC52-4018-8085-3B806C046E1B}" type="pres">
      <dgm:prSet presAssocID="{4B86B2F9-0462-44E0-9344-A98EE97380C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A201AAD-4AE2-4BEB-911D-EF1CC6A05B56}" srcId="{36752FA7-5113-4288-A8FA-92D189773719}" destId="{0AD78BE2-4C31-4074-AB2D-CADF08EA45D7}" srcOrd="2" destOrd="0" parTransId="{FEE6160B-E793-49F9-ACD2-598F51A708D4}" sibTransId="{BEC5E50C-CD43-4591-809D-39AAE4EA2D68}"/>
    <dgm:cxn modelId="{C92CC6A0-BC0F-2647-B834-8B9AC0DCA81E}" type="presOf" srcId="{36752FA7-5113-4288-A8FA-92D189773719}" destId="{E638B739-69D3-435B-983D-9D10C9CC9EDA}" srcOrd="0" destOrd="0" presId="urn:microsoft.com/office/officeart/2005/8/layout/pyramid1"/>
    <dgm:cxn modelId="{FB97E36B-F8D2-4F46-983C-F74CB320EE8A}" srcId="{36752FA7-5113-4288-A8FA-92D189773719}" destId="{2213431E-C658-443D-BBD5-03F4E16DF985}" srcOrd="0" destOrd="0" parTransId="{96EB7E9C-15DD-4D79-9D7B-D2CF566393A9}" sibTransId="{2772AB08-6AFB-41F6-A98A-C2055C003A12}"/>
    <dgm:cxn modelId="{D19E2081-CE75-A540-97C0-9010FDD2EFD0}" type="presOf" srcId="{4B86B2F9-0462-44E0-9344-A98EE97380CB}" destId="{0EEBB67A-CC52-4018-8085-3B806C046E1B}" srcOrd="1" destOrd="0" presId="urn:microsoft.com/office/officeart/2005/8/layout/pyramid1"/>
    <dgm:cxn modelId="{D7209A43-F05B-3640-83BB-CFD8AF56660C}" type="presOf" srcId="{2213431E-C658-443D-BBD5-03F4E16DF985}" destId="{7630558F-9437-457D-A3C2-1FE5E05D55F1}" srcOrd="1" destOrd="0" presId="urn:microsoft.com/office/officeart/2005/8/layout/pyramid1"/>
    <dgm:cxn modelId="{75B7F79F-304A-F045-96A3-EE73F58485FA}" type="presOf" srcId="{9DC6CB67-1017-4891-853A-915093B5EFE2}" destId="{41220D09-1B06-4C9D-898D-E473248C52A5}" srcOrd="0" destOrd="0" presId="urn:microsoft.com/office/officeart/2005/8/layout/pyramid1"/>
    <dgm:cxn modelId="{631ACCDB-4222-0D47-90A5-BB55C1F1C5AC}" type="presOf" srcId="{9DC6CB67-1017-4891-853A-915093B5EFE2}" destId="{6FAADC1E-5E3E-47D9-9AAD-45BEF21277C6}" srcOrd="1" destOrd="0" presId="urn:microsoft.com/office/officeart/2005/8/layout/pyramid1"/>
    <dgm:cxn modelId="{0DBE11B2-5CD4-3D48-BE47-7560F03710D8}" type="presOf" srcId="{0AD78BE2-4C31-4074-AB2D-CADF08EA45D7}" destId="{C119D763-2632-4AA8-A799-1F666A6F953B}" srcOrd="1" destOrd="0" presId="urn:microsoft.com/office/officeart/2005/8/layout/pyramid1"/>
    <dgm:cxn modelId="{9D593E6A-2951-E448-B326-01168C887301}" type="presOf" srcId="{4B86B2F9-0462-44E0-9344-A98EE97380CB}" destId="{0152FE3C-9AB6-49BD-B313-D878922FBA28}" srcOrd="0" destOrd="0" presId="urn:microsoft.com/office/officeart/2005/8/layout/pyramid1"/>
    <dgm:cxn modelId="{8101EAEC-F5AE-7443-9A1F-9EB3EEC108A1}" type="presOf" srcId="{2213431E-C658-443D-BBD5-03F4E16DF985}" destId="{93590791-9EAB-42A0-B309-F0CCB8C22EDA}" srcOrd="0" destOrd="0" presId="urn:microsoft.com/office/officeart/2005/8/layout/pyramid1"/>
    <dgm:cxn modelId="{ADB20FAE-BD09-4ABF-8DF7-6E471262A3B0}" srcId="{36752FA7-5113-4288-A8FA-92D189773719}" destId="{9DC6CB67-1017-4891-853A-915093B5EFE2}" srcOrd="1" destOrd="0" parTransId="{B1D99983-1629-42DC-BE1D-5CF30B54BD78}" sibTransId="{73D06457-1B21-4ECA-83F9-A40661E40F5F}"/>
    <dgm:cxn modelId="{C4E5509F-3887-D24D-83D6-9EA6F07B9760}" type="presOf" srcId="{0AD78BE2-4C31-4074-AB2D-CADF08EA45D7}" destId="{16D8F83F-88C8-4D78-9293-B0CCA5525C6F}" srcOrd="0" destOrd="0" presId="urn:microsoft.com/office/officeart/2005/8/layout/pyramid1"/>
    <dgm:cxn modelId="{38E68C68-5222-4243-8DDE-E7F6214DB966}" srcId="{36752FA7-5113-4288-A8FA-92D189773719}" destId="{4B86B2F9-0462-44E0-9344-A98EE97380CB}" srcOrd="3" destOrd="0" parTransId="{5F111C17-69C8-468D-BC04-8109736A8E13}" sibTransId="{BBAD7A84-8752-43A5-A191-C32778733360}"/>
    <dgm:cxn modelId="{A15ACADA-FAE6-D645-901D-CC1E4F9CD122}" type="presParOf" srcId="{E638B739-69D3-435B-983D-9D10C9CC9EDA}" destId="{7E39564E-0D8E-4BD4-9FB5-6BA4F3781C0A}" srcOrd="0" destOrd="0" presId="urn:microsoft.com/office/officeart/2005/8/layout/pyramid1"/>
    <dgm:cxn modelId="{A7320A0F-BB5C-0C48-9090-E96DF3882200}" type="presParOf" srcId="{7E39564E-0D8E-4BD4-9FB5-6BA4F3781C0A}" destId="{93590791-9EAB-42A0-B309-F0CCB8C22EDA}" srcOrd="0" destOrd="0" presId="urn:microsoft.com/office/officeart/2005/8/layout/pyramid1"/>
    <dgm:cxn modelId="{724EEACF-2034-C34B-962C-A80CB74E7434}" type="presParOf" srcId="{7E39564E-0D8E-4BD4-9FB5-6BA4F3781C0A}" destId="{7630558F-9437-457D-A3C2-1FE5E05D55F1}" srcOrd="1" destOrd="0" presId="urn:microsoft.com/office/officeart/2005/8/layout/pyramid1"/>
    <dgm:cxn modelId="{30DC5AEC-11E1-D145-B099-84807D47C607}" type="presParOf" srcId="{E638B739-69D3-435B-983D-9D10C9CC9EDA}" destId="{7894D734-5488-4B30-95D1-68E6B7551182}" srcOrd="1" destOrd="0" presId="urn:microsoft.com/office/officeart/2005/8/layout/pyramid1"/>
    <dgm:cxn modelId="{A8F8A3BC-F91F-B948-BEE9-D8F68DECBC2A}" type="presParOf" srcId="{7894D734-5488-4B30-95D1-68E6B7551182}" destId="{41220D09-1B06-4C9D-898D-E473248C52A5}" srcOrd="0" destOrd="0" presId="urn:microsoft.com/office/officeart/2005/8/layout/pyramid1"/>
    <dgm:cxn modelId="{5B90D0B5-7C87-8344-A006-71DB6EA8F3E9}" type="presParOf" srcId="{7894D734-5488-4B30-95D1-68E6B7551182}" destId="{6FAADC1E-5E3E-47D9-9AAD-45BEF21277C6}" srcOrd="1" destOrd="0" presId="urn:microsoft.com/office/officeart/2005/8/layout/pyramid1"/>
    <dgm:cxn modelId="{48D5C9CA-4FA0-5D49-81BF-1F4C8E922259}" type="presParOf" srcId="{E638B739-69D3-435B-983D-9D10C9CC9EDA}" destId="{B18AD50E-1217-4B6D-AA00-8A95F569A357}" srcOrd="2" destOrd="0" presId="urn:microsoft.com/office/officeart/2005/8/layout/pyramid1"/>
    <dgm:cxn modelId="{2F7CF014-69B1-0149-AFF0-F4FAE32C4022}" type="presParOf" srcId="{B18AD50E-1217-4B6D-AA00-8A95F569A357}" destId="{16D8F83F-88C8-4D78-9293-B0CCA5525C6F}" srcOrd="0" destOrd="0" presId="urn:microsoft.com/office/officeart/2005/8/layout/pyramid1"/>
    <dgm:cxn modelId="{E9A67B48-4C0C-874F-B923-CA191D7ECCC9}" type="presParOf" srcId="{B18AD50E-1217-4B6D-AA00-8A95F569A357}" destId="{C119D763-2632-4AA8-A799-1F666A6F953B}" srcOrd="1" destOrd="0" presId="urn:microsoft.com/office/officeart/2005/8/layout/pyramid1"/>
    <dgm:cxn modelId="{AE50F14C-B8AF-6440-A456-40499838E1F8}" type="presParOf" srcId="{E638B739-69D3-435B-983D-9D10C9CC9EDA}" destId="{6C235872-DC89-4365-859E-442E120FD8B5}" srcOrd="3" destOrd="0" presId="urn:microsoft.com/office/officeart/2005/8/layout/pyramid1"/>
    <dgm:cxn modelId="{DAED6C08-0222-A349-9C07-41F690E32BF1}" type="presParOf" srcId="{6C235872-DC89-4365-859E-442E120FD8B5}" destId="{0152FE3C-9AB6-49BD-B313-D878922FBA28}" srcOrd="0" destOrd="0" presId="urn:microsoft.com/office/officeart/2005/8/layout/pyramid1"/>
    <dgm:cxn modelId="{CC333C47-BCE4-0145-A21F-46D23AE71859}" type="presParOf" srcId="{6C235872-DC89-4365-859E-442E120FD8B5}" destId="{0EEBB67A-CC52-4018-8085-3B806C046E1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590791-9EAB-42A0-B309-F0CCB8C22EDA}">
      <dsp:nvSpPr>
        <dsp:cNvPr id="0" name=""/>
        <dsp:cNvSpPr/>
      </dsp:nvSpPr>
      <dsp:spPr>
        <a:xfrm>
          <a:off x="2286000" y="0"/>
          <a:ext cx="1524000" cy="1016000"/>
        </a:xfrm>
        <a:prstGeom prst="trapezoid">
          <a:avLst>
            <a:gd name="adj" fmla="val 7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Modeled </a:t>
          </a:r>
          <a:endParaRPr lang="en-US" sz="2500" kern="1200" dirty="0"/>
        </a:p>
      </dsp:txBody>
      <dsp:txXfrm>
        <a:off x="2286000" y="0"/>
        <a:ext cx="1524000" cy="1016000"/>
      </dsp:txXfrm>
    </dsp:sp>
    <dsp:sp modelId="{41220D09-1B06-4C9D-898D-E473248C52A5}">
      <dsp:nvSpPr>
        <dsp:cNvPr id="0" name=""/>
        <dsp:cNvSpPr/>
      </dsp:nvSpPr>
      <dsp:spPr>
        <a:xfrm>
          <a:off x="1524000" y="1015999"/>
          <a:ext cx="3048000" cy="1016000"/>
        </a:xfrm>
        <a:prstGeom prst="trapezoid">
          <a:avLst>
            <a:gd name="adj" fmla="val 7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Shared</a:t>
          </a:r>
          <a:endParaRPr lang="en-US" sz="2500" kern="1200" dirty="0"/>
        </a:p>
      </dsp:txBody>
      <dsp:txXfrm>
        <a:off x="2057400" y="1015999"/>
        <a:ext cx="1981200" cy="1016000"/>
      </dsp:txXfrm>
    </dsp:sp>
    <dsp:sp modelId="{16D8F83F-88C8-4D78-9293-B0CCA5525C6F}">
      <dsp:nvSpPr>
        <dsp:cNvPr id="0" name=""/>
        <dsp:cNvSpPr/>
      </dsp:nvSpPr>
      <dsp:spPr>
        <a:xfrm>
          <a:off x="762000" y="2031999"/>
          <a:ext cx="4572000" cy="1016000"/>
        </a:xfrm>
        <a:prstGeom prst="trapezoid">
          <a:avLst>
            <a:gd name="adj" fmla="val 7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Guided</a:t>
          </a:r>
          <a:endParaRPr lang="en-US" sz="2500" kern="1200" dirty="0"/>
        </a:p>
      </dsp:txBody>
      <dsp:txXfrm>
        <a:off x="1562100" y="2031999"/>
        <a:ext cx="2971800" cy="1016000"/>
      </dsp:txXfrm>
    </dsp:sp>
    <dsp:sp modelId="{0152FE3C-9AB6-49BD-B313-D878922FBA28}">
      <dsp:nvSpPr>
        <dsp:cNvPr id="0" name=""/>
        <dsp:cNvSpPr/>
      </dsp:nvSpPr>
      <dsp:spPr>
        <a:xfrm>
          <a:off x="0" y="3047999"/>
          <a:ext cx="6096000" cy="1016000"/>
        </a:xfrm>
        <a:prstGeom prst="trapezoid">
          <a:avLst>
            <a:gd name="adj" fmla="val 75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Independent</a:t>
          </a:r>
          <a:endParaRPr lang="en-US" sz="2500" kern="1200" dirty="0"/>
        </a:p>
      </dsp:txBody>
      <dsp:txXfrm>
        <a:off x="1066799" y="3047999"/>
        <a:ext cx="3962400" cy="101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3824-E6F3-A944-A626-2609D97D78A9}" type="datetimeFigureOut">
              <a:rPr lang="en-US" smtClean="0"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0B31B00-E01B-9F4E-B9B1-7F2DC4E5D96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3824-E6F3-A944-A626-2609D97D78A9}" type="datetimeFigureOut">
              <a:rPr lang="en-US" smtClean="0"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1B00-E01B-9F4E-B9B1-7F2DC4E5D9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3824-E6F3-A944-A626-2609D97D78A9}" type="datetimeFigureOut">
              <a:rPr lang="en-US" smtClean="0"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1B00-E01B-9F4E-B9B1-7F2DC4E5D9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3824-E6F3-A944-A626-2609D97D78A9}" type="datetimeFigureOut">
              <a:rPr lang="en-US" smtClean="0"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1B00-E01B-9F4E-B9B1-7F2DC4E5D9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3824-E6F3-A944-A626-2609D97D78A9}" type="datetimeFigureOut">
              <a:rPr lang="en-US" smtClean="0"/>
              <a:t>9/14/12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1B00-E01B-9F4E-B9B1-7F2DC4E5D96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3824-E6F3-A944-A626-2609D97D78A9}" type="datetimeFigureOut">
              <a:rPr lang="en-US" smtClean="0"/>
              <a:t>9/14/12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1B00-E01B-9F4E-B9B1-7F2DC4E5D9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3824-E6F3-A944-A626-2609D97D78A9}" type="datetimeFigureOut">
              <a:rPr lang="en-US" smtClean="0"/>
              <a:t>9/14/12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1B00-E01B-9F4E-B9B1-7F2DC4E5D9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3824-E6F3-A944-A626-2609D97D78A9}" type="datetimeFigureOut">
              <a:rPr lang="en-US" smtClean="0"/>
              <a:t>9/14/12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1B00-E01B-9F4E-B9B1-7F2DC4E5D9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3824-E6F3-A944-A626-2609D97D78A9}" type="datetimeFigureOut">
              <a:rPr lang="en-US" smtClean="0"/>
              <a:t>9/14/12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1B00-E01B-9F4E-B9B1-7F2DC4E5D9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3824-E6F3-A944-A626-2609D97D78A9}" type="datetimeFigureOut">
              <a:rPr lang="en-US" smtClean="0"/>
              <a:t>9/14/12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1B00-E01B-9F4E-B9B1-7F2DC4E5D96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3824-E6F3-A944-A626-2609D97D78A9}" type="datetimeFigureOut">
              <a:rPr lang="en-US" smtClean="0"/>
              <a:t>9/14/12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31B00-E01B-9F4E-B9B1-7F2DC4E5D96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5003824-E6F3-A944-A626-2609D97D78A9}" type="datetimeFigureOut">
              <a:rPr lang="en-US" smtClean="0"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0B31B00-E01B-9F4E-B9B1-7F2DC4E5D96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Becoming an Effective Literacy Teacher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921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what you now know about adolescents and the way they see the world, design a small lesson with your group based on the Principles discussed.</a:t>
            </a:r>
          </a:p>
          <a:p>
            <a:r>
              <a:rPr lang="en-US" dirty="0" smtClean="0"/>
              <a:t>Use at least 3- Instructional Implications as you create your Mini-lesson.</a:t>
            </a:r>
          </a:p>
          <a:p>
            <a:r>
              <a:rPr lang="en-US" dirty="0" smtClean="0"/>
              <a:t>Be sure to include :</a:t>
            </a:r>
          </a:p>
          <a:p>
            <a:pPr lvl="1"/>
            <a:r>
              <a:rPr lang="en-US" dirty="0" smtClean="0"/>
              <a:t>Learning Objective</a:t>
            </a:r>
          </a:p>
          <a:p>
            <a:pPr lvl="1"/>
            <a:r>
              <a:rPr lang="en-US" dirty="0" smtClean="0"/>
              <a:t>Materials</a:t>
            </a:r>
          </a:p>
          <a:p>
            <a:pPr lvl="1"/>
            <a:r>
              <a:rPr lang="en-US" dirty="0" smtClean="0"/>
              <a:t>Activities</a:t>
            </a:r>
          </a:p>
          <a:p>
            <a:pPr lvl="1"/>
            <a:r>
              <a:rPr lang="en-US" dirty="0" smtClean="0"/>
              <a:t>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683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Here is your topic choices: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Word Building</a:t>
            </a:r>
          </a:p>
          <a:p>
            <a:r>
              <a:rPr lang="en-US" dirty="0" smtClean="0"/>
              <a:t>Vocabulary</a:t>
            </a:r>
          </a:p>
          <a:p>
            <a:r>
              <a:rPr lang="en-US" dirty="0" smtClean="0"/>
              <a:t>Geometry</a:t>
            </a:r>
          </a:p>
          <a:p>
            <a:r>
              <a:rPr lang="en-US" dirty="0" smtClean="0"/>
              <a:t>Measurement</a:t>
            </a:r>
          </a:p>
          <a:p>
            <a:r>
              <a:rPr lang="en-US" dirty="0" smtClean="0"/>
              <a:t>Conflict Resolution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236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2: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i="1" u="sng" dirty="0" smtClean="0"/>
              <a:t>Effective Teachers Understand how Children Learn</a:t>
            </a:r>
            <a:endParaRPr lang="en-US" b="1" i="1" u="sng" dirty="0"/>
          </a:p>
        </p:txBody>
      </p:sp>
    </p:spTree>
    <p:extLst>
      <p:ext uri="{BB962C8B-B14F-4D97-AF65-F5344CB8AC3E}">
        <p14:creationId xmlns:p14="http://schemas.microsoft.com/office/powerpoint/2010/main" val="15454015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Student Centered vs. Teacher Centered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6046004"/>
              </p:ext>
            </p:extLst>
          </p:nvPr>
        </p:nvGraphicFramePr>
        <p:xfrm>
          <a:off x="457200" y="1752600"/>
          <a:ext cx="8229600" cy="3352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Student</a:t>
                      </a:r>
                      <a:r>
                        <a:rPr lang="en-US" sz="2800" baseline="0" dirty="0" smtClean="0"/>
                        <a:t> -Centered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Teacher – Centered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Constructivism</a:t>
                      </a:r>
                    </a:p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Behaviorism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Sociolinguistics</a:t>
                      </a:r>
                    </a:p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Information Processing</a:t>
                      </a:r>
                    </a:p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3233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3: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i="1" u="sng" dirty="0" smtClean="0"/>
              <a:t>Effective Teachers Create a Nurturing Classroom Culture</a:t>
            </a:r>
          </a:p>
          <a:p>
            <a:pPr marL="0" indent="0" algn="ctr">
              <a:buNone/>
            </a:pPr>
            <a:r>
              <a:rPr lang="en-US" b="1" i="1" u="sng" dirty="0" smtClean="0"/>
              <a:t>For successful literacy instruction...</a:t>
            </a:r>
            <a:endParaRPr lang="en-US" b="1" i="1" u="sng" dirty="0"/>
          </a:p>
          <a:p>
            <a:pPr marL="0" indent="0">
              <a:buNone/>
            </a:pPr>
            <a:r>
              <a:rPr lang="en-US" dirty="0" smtClean="0"/>
              <a:t>...how is my classroom organized?</a:t>
            </a:r>
          </a:p>
          <a:p>
            <a:pPr marL="0" indent="0">
              <a:buNone/>
            </a:pPr>
            <a:r>
              <a:rPr lang="en-US" dirty="0" smtClean="0"/>
              <a:t>.</a:t>
            </a:r>
            <a:r>
              <a:rPr lang="en-US" smtClean="0"/>
              <a:t>...</a:t>
            </a:r>
            <a:r>
              <a:rPr lang="en-US" dirty="0" smtClean="0"/>
              <a:t>how is my classroom managed?</a:t>
            </a:r>
          </a:p>
          <a:p>
            <a:pPr marL="0" indent="0">
              <a:buNone/>
            </a:pPr>
            <a:r>
              <a:rPr lang="en-US" dirty="0" smtClean="0"/>
              <a:t>....how </a:t>
            </a:r>
            <a:r>
              <a:rPr lang="en-US" dirty="0"/>
              <a:t>is my classroom climate and community established?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823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Ideal Classroom Sketch</a:t>
            </a:r>
          </a:p>
          <a:p>
            <a:r>
              <a:rPr lang="en-US" dirty="0" smtClean="0"/>
              <a:t>Article – Questions 1-3</a:t>
            </a:r>
          </a:p>
          <a:p>
            <a:pPr lvl="1"/>
            <a:r>
              <a:rPr lang="en-US" dirty="0" smtClean="0"/>
              <a:t>Physical space</a:t>
            </a:r>
          </a:p>
          <a:p>
            <a:pPr lvl="1"/>
            <a:r>
              <a:rPr lang="en-US" dirty="0" smtClean="0"/>
              <a:t>Management plan</a:t>
            </a:r>
          </a:p>
          <a:p>
            <a:pPr lvl="1"/>
            <a:r>
              <a:rPr lang="en-US" dirty="0" smtClean="0"/>
              <a:t>Starting each day</a:t>
            </a:r>
          </a:p>
          <a:p>
            <a:r>
              <a:rPr lang="en-US" dirty="0" smtClean="0"/>
              <a:t>Revise Sketch</a:t>
            </a:r>
          </a:p>
          <a:p>
            <a:r>
              <a:rPr lang="en-US" dirty="0" smtClean="0"/>
              <a:t>Climate?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2210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4: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i="1" u="sng" dirty="0" smtClean="0"/>
              <a:t>Effective Teachers adopt a Balanced Approach to Instruction</a:t>
            </a:r>
            <a:endParaRPr lang="en-US" b="1" i="1" u="sng" dirty="0"/>
          </a:p>
        </p:txBody>
      </p:sp>
    </p:spTree>
    <p:extLst>
      <p:ext uri="{BB962C8B-B14F-4D97-AF65-F5344CB8AC3E}">
        <p14:creationId xmlns:p14="http://schemas.microsoft.com/office/powerpoint/2010/main" val="27458239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Balanced Literacy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600" dirty="0" smtClean="0"/>
              <a:t>Reading Literature</a:t>
            </a:r>
          </a:p>
          <a:p>
            <a:r>
              <a:rPr lang="en-US" sz="2600" dirty="0" smtClean="0"/>
              <a:t>Reading Nonfiction</a:t>
            </a:r>
          </a:p>
          <a:p>
            <a:r>
              <a:rPr lang="en-US" sz="2600" dirty="0" smtClean="0"/>
              <a:t>New Literacies (information technology)</a:t>
            </a:r>
          </a:p>
          <a:p>
            <a:r>
              <a:rPr lang="en-US" sz="2600" dirty="0" smtClean="0"/>
              <a:t>Literacy Strategies and Skills</a:t>
            </a:r>
          </a:p>
          <a:p>
            <a:r>
              <a:rPr lang="en-US" sz="2600" dirty="0" smtClean="0"/>
              <a:t>Oral Language</a:t>
            </a:r>
          </a:p>
          <a:p>
            <a:r>
              <a:rPr lang="en-US" sz="2600" dirty="0" smtClean="0"/>
              <a:t>Vocabulary</a:t>
            </a:r>
          </a:p>
          <a:p>
            <a:r>
              <a:rPr lang="en-US" sz="2600" dirty="0" smtClean="0"/>
              <a:t>Comprehension</a:t>
            </a:r>
          </a:p>
          <a:p>
            <a:r>
              <a:rPr lang="en-US" sz="2600" dirty="0" smtClean="0"/>
              <a:t>Writing </a:t>
            </a:r>
          </a:p>
          <a:p>
            <a:r>
              <a:rPr lang="en-US" sz="2600" dirty="0" smtClean="0"/>
              <a:t>Spelling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900" i="1" dirty="0" smtClean="0"/>
          </a:p>
          <a:p>
            <a:pPr marL="0" indent="0">
              <a:buNone/>
            </a:pPr>
            <a:endParaRPr lang="en-US" sz="1900" i="1" dirty="0"/>
          </a:p>
          <a:p>
            <a:pPr marL="0" indent="0">
              <a:buNone/>
            </a:pPr>
            <a:r>
              <a:rPr lang="en-US" sz="1900" i="1" u="sng" dirty="0" smtClean="0"/>
              <a:t>Literacy in the Middle Grades:  Teaching Reading and Writing to Fourth through Eighth Grades</a:t>
            </a:r>
            <a:r>
              <a:rPr lang="en-US" sz="1900" i="1" dirty="0" smtClean="0"/>
              <a:t>.  Gail E. Tompkins, 2010.</a:t>
            </a:r>
          </a:p>
        </p:txBody>
      </p:sp>
    </p:spTree>
    <p:extLst>
      <p:ext uri="{BB962C8B-B14F-4D97-AF65-F5344CB8AC3E}">
        <p14:creationId xmlns:p14="http://schemas.microsoft.com/office/powerpoint/2010/main" val="2156160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5: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i="1" u="sng" dirty="0" smtClean="0"/>
              <a:t>Effective Teachers Scaffold Students’ </a:t>
            </a:r>
          </a:p>
          <a:p>
            <a:pPr marL="0" indent="0" algn="ctr">
              <a:buNone/>
            </a:pPr>
            <a:r>
              <a:rPr lang="en-US" b="1" i="1" u="sng" dirty="0" smtClean="0"/>
              <a:t>Reading and Writing</a:t>
            </a:r>
            <a:endParaRPr lang="en-US" b="1" i="1" u="sng" dirty="0"/>
          </a:p>
        </p:txBody>
      </p:sp>
    </p:spTree>
    <p:extLst>
      <p:ext uri="{BB962C8B-B14F-4D97-AF65-F5344CB8AC3E}">
        <p14:creationId xmlns:p14="http://schemas.microsoft.com/office/powerpoint/2010/main" val="27458239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we do ALL of This?</a:t>
            </a:r>
            <a:br>
              <a:rPr lang="en-US" dirty="0" smtClean="0"/>
            </a:br>
            <a:r>
              <a:rPr lang="en-US" dirty="0" smtClean="0"/>
              <a:t>Reading Workshop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Scaffold Approach using a Variety of Authentic Materials and Direct Strategy Instruction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67817831"/>
              </p:ext>
            </p:extLst>
          </p:nvPr>
        </p:nvGraphicFramePr>
        <p:xfrm>
          <a:off x="1600200" y="2438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7370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Essential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I know about the LEARNER?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How do these understandings IMPACT TEACHING AND </a:t>
            </a:r>
            <a:r>
              <a:rPr lang="en-US" dirty="0" smtClean="0"/>
              <a:t>LEARNING?</a:t>
            </a:r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mtClean="0"/>
              <a:t> </a:t>
            </a:r>
            <a:r>
              <a:rPr lang="en-US" sz="3600" dirty="0" smtClean="0"/>
              <a:t>8 PRINCIPLES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421912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42900"/>
            <a:ext cx="838200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73246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6: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i="1" u="sng" dirty="0" smtClean="0"/>
              <a:t>Effective Teachers Organize for Literacy Instruction</a:t>
            </a:r>
            <a:endParaRPr lang="en-US" b="1" i="1" u="sng" dirty="0"/>
          </a:p>
        </p:txBody>
      </p:sp>
    </p:spTree>
    <p:extLst>
      <p:ext uri="{BB962C8B-B14F-4D97-AF65-F5344CB8AC3E}">
        <p14:creationId xmlns:p14="http://schemas.microsoft.com/office/powerpoint/2010/main" val="27458239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7: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i="1" u="sng" dirty="0" smtClean="0"/>
              <a:t>Effective Teachers Differentiate Instruction</a:t>
            </a:r>
            <a:endParaRPr lang="en-US" b="1" i="1" u="sng" dirty="0"/>
          </a:p>
        </p:txBody>
      </p:sp>
    </p:spTree>
    <p:extLst>
      <p:ext uri="{BB962C8B-B14F-4D97-AF65-F5344CB8AC3E}">
        <p14:creationId xmlns:p14="http://schemas.microsoft.com/office/powerpoint/2010/main" val="27458239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8: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i="1" u="sng" dirty="0" smtClean="0"/>
              <a:t>Effective Teachers Link Instruction and Assessment</a:t>
            </a:r>
            <a:endParaRPr lang="en-US" b="1" i="1" u="sng" dirty="0"/>
          </a:p>
        </p:txBody>
      </p:sp>
    </p:spTree>
    <p:extLst>
      <p:ext uri="{BB962C8B-B14F-4D97-AF65-F5344CB8AC3E}">
        <p14:creationId xmlns:p14="http://schemas.microsoft.com/office/powerpoint/2010/main" val="2745823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535" y="1253461"/>
            <a:ext cx="7772400" cy="1362075"/>
          </a:xfrm>
        </p:spPr>
        <p:txBody>
          <a:bodyPr>
            <a:normAutofit/>
          </a:bodyPr>
          <a:lstStyle/>
          <a:p>
            <a:r>
              <a:rPr lang="en-US" dirty="0" smtClean="0"/>
              <a:t>8 Principles to Successful Literacy Instruction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839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b="1" i="1" u="sng" dirty="0" smtClean="0"/>
              <a:t>Effective Teachers Appreciate the Uniqueness of Young Adolescents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THINK:</a:t>
            </a:r>
          </a:p>
          <a:p>
            <a:pPr marL="0" indent="0">
              <a:buNone/>
            </a:pPr>
            <a:r>
              <a:rPr lang="en-US" dirty="0" smtClean="0"/>
              <a:t>What characteristics need to be considered when teaching the adolescent student?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940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Growth spurts</a:t>
            </a:r>
          </a:p>
          <a:p>
            <a:pPr lvl="1"/>
            <a:r>
              <a:rPr lang="en-US" dirty="0" smtClean="0"/>
              <a:t>Physical Growth</a:t>
            </a:r>
          </a:p>
          <a:p>
            <a:pPr lvl="1"/>
            <a:r>
              <a:rPr lang="en-US" dirty="0" smtClean="0"/>
              <a:t>Nutrition</a:t>
            </a:r>
          </a:p>
          <a:p>
            <a:pPr lvl="1"/>
            <a:r>
              <a:rPr lang="en-US" dirty="0" smtClean="0"/>
              <a:t>Sleep habits</a:t>
            </a:r>
          </a:p>
          <a:p>
            <a:r>
              <a:rPr lang="en-US" dirty="0" smtClean="0"/>
              <a:t>Puberty</a:t>
            </a:r>
          </a:p>
          <a:p>
            <a:pPr lvl="1"/>
            <a:r>
              <a:rPr lang="en-US" dirty="0" smtClean="0"/>
              <a:t>Physical changes (i.e. Voice, facial hair, etc.)</a:t>
            </a:r>
          </a:p>
          <a:p>
            <a:pPr lvl="1"/>
            <a:r>
              <a:rPr lang="en-US" dirty="0" smtClean="0"/>
              <a:t>Cause self-consciousness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039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Social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Peer Groups</a:t>
            </a:r>
          </a:p>
          <a:p>
            <a:pPr lvl="1"/>
            <a:r>
              <a:rPr lang="en-US" dirty="0" smtClean="0"/>
              <a:t>High sensitivity </a:t>
            </a:r>
          </a:p>
          <a:p>
            <a:pPr lvl="1"/>
            <a:r>
              <a:rPr lang="en-US" dirty="0" smtClean="0"/>
              <a:t>Same-sex friendships flourish – for emotional support</a:t>
            </a:r>
          </a:p>
          <a:p>
            <a:r>
              <a:rPr lang="en-US" dirty="0" smtClean="0"/>
              <a:t>Search for Identity-</a:t>
            </a:r>
          </a:p>
          <a:p>
            <a:pPr lvl="1"/>
            <a:r>
              <a:rPr lang="en-US" i="1" dirty="0" smtClean="0"/>
              <a:t>who am I?  Where am I going?</a:t>
            </a:r>
          </a:p>
          <a:p>
            <a:r>
              <a:rPr lang="en-US" dirty="0" smtClean="0"/>
              <a:t>Social Justice</a:t>
            </a:r>
          </a:p>
          <a:p>
            <a:pPr lvl="1"/>
            <a:r>
              <a:rPr lang="en-US" dirty="0" smtClean="0"/>
              <a:t>what’s “fair”</a:t>
            </a:r>
          </a:p>
          <a:p>
            <a:pPr lvl="1"/>
            <a:r>
              <a:rPr lang="en-US" i="1" dirty="0" smtClean="0"/>
              <a:t>New awareness of social issues (homelessness, the environment, etc.)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434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Intellectual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Reasoning Ability</a:t>
            </a:r>
          </a:p>
          <a:p>
            <a:pPr lvl="1"/>
            <a:r>
              <a:rPr lang="en-US" dirty="0" smtClean="0"/>
              <a:t>-shift from concrete thinking (the apple is red) to abstract reasoning (How many apples would fit in the basket on the shelf?)</a:t>
            </a:r>
          </a:p>
          <a:p>
            <a:r>
              <a:rPr lang="en-US" dirty="0" smtClean="0"/>
              <a:t>Metacognition – </a:t>
            </a:r>
          </a:p>
          <a:p>
            <a:pPr lvl="2"/>
            <a:r>
              <a:rPr lang="en-US" dirty="0" smtClean="0"/>
              <a:t>become more reflective and begin to monitor their own learning</a:t>
            </a:r>
          </a:p>
          <a:p>
            <a:r>
              <a:rPr lang="en-US" dirty="0" smtClean="0"/>
              <a:t>Intellectual Curiosity – </a:t>
            </a:r>
          </a:p>
          <a:p>
            <a:pPr lvl="1"/>
            <a:r>
              <a:rPr lang="en-US" dirty="0" smtClean="0"/>
              <a:t>Become inquisitive and interested in real-life situations that are relevant to them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327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1492"/>
            <a:ext cx="8229600" cy="15940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are the instructional Implications of these developmental changes?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434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Instructional 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600" dirty="0" smtClean="0"/>
              <a:t>Active Learning – </a:t>
            </a:r>
            <a:r>
              <a:rPr lang="en-US" sz="3600" i="1" dirty="0" smtClean="0"/>
              <a:t>Keep ‘ </a:t>
            </a:r>
            <a:r>
              <a:rPr lang="en-US" sz="3600" i="1" dirty="0" err="1" smtClean="0"/>
              <a:t>em</a:t>
            </a:r>
            <a:r>
              <a:rPr lang="en-US" sz="3600" i="1" dirty="0" smtClean="0"/>
              <a:t> moving</a:t>
            </a:r>
          </a:p>
          <a:p>
            <a:r>
              <a:rPr lang="en-US" sz="3600" dirty="0" smtClean="0"/>
              <a:t>Social Interactions – </a:t>
            </a:r>
            <a:r>
              <a:rPr lang="en-US" sz="3600" i="1" dirty="0" smtClean="0"/>
              <a:t>Collaboration!</a:t>
            </a:r>
          </a:p>
          <a:p>
            <a:r>
              <a:rPr lang="en-US" sz="3600" dirty="0" smtClean="0"/>
              <a:t>Authentic Activities-</a:t>
            </a:r>
            <a:r>
              <a:rPr lang="en-US" sz="3600" i="1" dirty="0" smtClean="0"/>
              <a:t>”Real” experiences</a:t>
            </a:r>
          </a:p>
          <a:p>
            <a:r>
              <a:rPr lang="en-US" sz="3600" dirty="0" smtClean="0"/>
              <a:t>Strategy Instruction-”</a:t>
            </a:r>
            <a:r>
              <a:rPr lang="en-US" sz="3600" i="1" dirty="0" smtClean="0"/>
              <a:t>tool box”</a:t>
            </a:r>
          </a:p>
          <a:p>
            <a:r>
              <a:rPr lang="en-US" sz="3600" dirty="0" smtClean="0"/>
              <a:t>Individualization – </a:t>
            </a:r>
            <a:r>
              <a:rPr lang="en-US" sz="3600" i="1" dirty="0" smtClean="0"/>
              <a:t>Differentiate </a:t>
            </a:r>
          </a:p>
          <a:p>
            <a:r>
              <a:rPr lang="en-US" sz="3600" dirty="0" smtClean="0"/>
              <a:t>Inquiry Learning-Problem Solving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6086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76</TotalTime>
  <Words>522</Words>
  <Application>Microsoft Macintosh PowerPoint</Application>
  <PresentationFormat>On-screen Show (4:3)</PresentationFormat>
  <Paragraphs>115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Apothecary</vt:lpstr>
      <vt:lpstr>Becoming an Effective Literacy Teacher </vt:lpstr>
      <vt:lpstr>Essential Questions</vt:lpstr>
      <vt:lpstr>8 Principles to Successful Literacy Instruction</vt:lpstr>
      <vt:lpstr>Principle 1</vt:lpstr>
      <vt:lpstr>Physical Development</vt:lpstr>
      <vt:lpstr>Social Development</vt:lpstr>
      <vt:lpstr>Intellectual Development</vt:lpstr>
      <vt:lpstr>What are the instructional Implications of these developmental changes?  </vt:lpstr>
      <vt:lpstr>Instructional Implications</vt:lpstr>
      <vt:lpstr>Try this:</vt:lpstr>
      <vt:lpstr>Here is your topic choices:</vt:lpstr>
      <vt:lpstr>Principle 2:</vt:lpstr>
      <vt:lpstr>Student Centered vs. Teacher Centered</vt:lpstr>
      <vt:lpstr>Principle 3:</vt:lpstr>
      <vt:lpstr>Activity:</vt:lpstr>
      <vt:lpstr>Principle 4:</vt:lpstr>
      <vt:lpstr>Balanced Literacy Approach</vt:lpstr>
      <vt:lpstr>Principle 5:</vt:lpstr>
      <vt:lpstr>How do we do ALL of This? Reading Workshop Model</vt:lpstr>
      <vt:lpstr>PowerPoint Presentation</vt:lpstr>
      <vt:lpstr>Principle 6:</vt:lpstr>
      <vt:lpstr>Principle 7:</vt:lpstr>
      <vt:lpstr>Principle 8:</vt:lpstr>
    </vt:vector>
  </TitlesOfParts>
  <Company>NJT2T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Becoming an Effective Literacy Teacher </dc:title>
  <dc:creator>Nicole Pepe</dc:creator>
  <cp:lastModifiedBy>Nicole Pepe</cp:lastModifiedBy>
  <cp:revision>28</cp:revision>
  <dcterms:created xsi:type="dcterms:W3CDTF">2012-09-14T01:00:40Z</dcterms:created>
  <dcterms:modified xsi:type="dcterms:W3CDTF">2012-09-14T13:29:06Z</dcterms:modified>
</cp:coreProperties>
</file>